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7" r:id="rId4"/>
    <p:sldId id="264" r:id="rId5"/>
    <p:sldId id="261" r:id="rId6"/>
    <p:sldId id="259" r:id="rId7"/>
    <p:sldId id="262" r:id="rId8"/>
    <p:sldId id="260" r:id="rId9"/>
    <p:sldId id="27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82" r:id="rId22"/>
    <p:sldId id="279" r:id="rId23"/>
    <p:sldId id="276" r:id="rId24"/>
    <p:sldId id="28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-52" y="-2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7/17/2017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tinyurl.com/supergeilSB2017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tinyurl.com/intercomprensionSB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Interpreting</a:t>
            </a:r>
            <a:r>
              <a:rPr lang="es-ES" dirty="0" smtClean="0"/>
              <a:t> and </a:t>
            </a:r>
            <a:r>
              <a:rPr lang="es-ES" dirty="0" err="1" smtClean="0"/>
              <a:t>Discussing</a:t>
            </a:r>
            <a:r>
              <a:rPr lang="es-ES" dirty="0" smtClean="0"/>
              <a:t> </a:t>
            </a:r>
            <a:r>
              <a:rPr lang="es-ES" dirty="0" err="1" smtClean="0"/>
              <a:t>Authentic</a:t>
            </a:r>
            <a:r>
              <a:rPr lang="es-ES" dirty="0" smtClean="0"/>
              <a:t> </a:t>
            </a:r>
            <a:r>
              <a:rPr lang="es-ES" dirty="0" err="1" smtClean="0"/>
              <a:t>Texts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M</a:t>
            </a:r>
            <a:r>
              <a:rPr lang="es-ES" sz="4400" dirty="0" err="1" smtClean="0"/>
              <a:t>ódulo</a:t>
            </a:r>
            <a:r>
              <a:rPr lang="es-ES" sz="4400" dirty="0" smtClean="0"/>
              <a:t> 4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499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Vocabulario clave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931" y="2728334"/>
            <a:ext cx="11206510" cy="3636511"/>
          </a:xfrm>
        </p:spPr>
        <p:txBody>
          <a:bodyPr>
            <a:noAutofit/>
          </a:bodyPr>
          <a:lstStyle/>
          <a:p>
            <a:pPr fontAlgn="base">
              <a:buFont typeface="+mj-lt"/>
              <a:buAutoNum type="arabicPeriod"/>
            </a:pPr>
            <a:r>
              <a:rPr lang="es-ES" sz="2400" dirty="0"/>
              <a:t>_________________________ = Trasmite, comunica.</a:t>
            </a:r>
          </a:p>
          <a:p>
            <a:pPr fontAlgn="base">
              <a:buFont typeface="+mj-lt"/>
              <a:buAutoNum type="arabicPeriod"/>
            </a:pPr>
            <a:r>
              <a:rPr lang="es-ES" sz="2400" dirty="0"/>
              <a:t>_________________________ = Las caras</a:t>
            </a:r>
          </a:p>
          <a:p>
            <a:pPr fontAlgn="base">
              <a:buFont typeface="+mj-lt"/>
              <a:buAutoNum type="arabicPeriod"/>
            </a:pPr>
            <a:r>
              <a:rPr lang="es-ES" sz="2400" dirty="0"/>
              <a:t>_________________________ = Situación o lugar en que se cambia la dirección, se gira.</a:t>
            </a:r>
          </a:p>
          <a:p>
            <a:pPr fontAlgn="base">
              <a:buFont typeface="+mj-lt"/>
              <a:buAutoNum type="arabicPeriod"/>
            </a:pPr>
            <a:r>
              <a:rPr lang="es-ES" sz="2400" dirty="0"/>
              <a:t>_________________________ =  Mostrar desaprobación con gritos o ruido.</a:t>
            </a:r>
          </a:p>
          <a:p>
            <a:pPr fontAlgn="base">
              <a:buFont typeface="+mj-lt"/>
              <a:buAutoNum type="arabicPeriod"/>
            </a:pPr>
            <a:r>
              <a:rPr lang="es-ES" sz="2400" dirty="0"/>
              <a:t>_________________________ = Expulsión legal de una casa de la persona que vive </a:t>
            </a:r>
            <a:r>
              <a:rPr lang="es-ES" sz="2400" dirty="0" smtClean="0"/>
              <a:t>allí.</a:t>
            </a:r>
          </a:p>
          <a:p>
            <a:pPr fontAlgn="base">
              <a:buFont typeface="+mj-lt"/>
              <a:buAutoNum type="arabicPeriod"/>
            </a:pPr>
            <a:r>
              <a:rPr lang="es-ES" sz="2400" dirty="0"/>
              <a:t>_________________________ = Actitud que demuestra que hay conocimiento por parte de dos o más personas de algo secreto para los demás.</a:t>
            </a:r>
          </a:p>
          <a:p>
            <a:pPr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59457" y="1984075"/>
            <a:ext cx="182017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Se emite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44129" y="2497502"/>
            <a:ext cx="182017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Rostros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325593" y="3010930"/>
            <a:ext cx="182017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Inflexión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544128" y="3878459"/>
            <a:ext cx="182017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Abuchear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452112" y="4457054"/>
            <a:ext cx="2004204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smtClean="0"/>
              <a:t>Deshaucios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604511" y="5273682"/>
            <a:ext cx="2199737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Complicidad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9232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b="0" dirty="0">
                <a:solidFill>
                  <a:schemeClr val="bg1"/>
                </a:solidFill>
              </a:rPr>
              <a:t>6 </a:t>
            </a:r>
            <a:r>
              <a:rPr lang="en-US" sz="6000" b="0" dirty="0" err="1">
                <a:solidFill>
                  <a:schemeClr val="bg1"/>
                </a:solidFill>
              </a:rPr>
              <a:t>estrategias</a:t>
            </a:r>
            <a:r>
              <a:rPr lang="en-US" sz="6000" b="0" dirty="0">
                <a:solidFill>
                  <a:schemeClr val="bg1"/>
                </a:solidFill>
              </a:rPr>
              <a:t/>
            </a:r>
            <a:br>
              <a:rPr lang="en-US" sz="6000" b="0" dirty="0">
                <a:solidFill>
                  <a:schemeClr val="bg1"/>
                </a:solidFill>
              </a:rPr>
            </a:br>
            <a:r>
              <a:rPr lang="en-US" sz="6000" b="0" dirty="0">
                <a:solidFill>
                  <a:schemeClr val="bg1"/>
                </a:solidFill>
              </a:rPr>
              <a:t>para </a:t>
            </a:r>
            <a:r>
              <a:rPr lang="en-US" sz="6000" b="0" dirty="0" err="1">
                <a:solidFill>
                  <a:schemeClr val="bg1"/>
                </a:solidFill>
              </a:rPr>
              <a:t>anotar</a:t>
            </a:r>
            <a:r>
              <a:rPr lang="en-US" sz="6000" b="0" dirty="0">
                <a:solidFill>
                  <a:schemeClr val="bg1"/>
                </a:solidFill>
              </a:rPr>
              <a:t> un </a:t>
            </a:r>
            <a:r>
              <a:rPr lang="en-US" sz="6000" b="0" dirty="0" err="1" smtClean="0">
                <a:solidFill>
                  <a:schemeClr val="bg1"/>
                </a:solidFill>
              </a:rPr>
              <a:t>texto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88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Visualizar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153275"/>
            <a:ext cx="10554574" cy="3636511"/>
          </a:xfrm>
        </p:spPr>
        <p:txBody>
          <a:bodyPr/>
          <a:lstStyle/>
          <a:p>
            <a:pPr marL="0" indent="0">
              <a:buNone/>
            </a:pPr>
            <a:r>
              <a:rPr lang="es-ES" sz="2400" dirty="0"/>
              <a:t> </a:t>
            </a:r>
          </a:p>
          <a:p>
            <a:r>
              <a:rPr lang="es-ES" sz="2400" dirty="0"/>
              <a:t>Visualiza lo que dice el texto y dibuja una ilustración al margen.</a:t>
            </a:r>
          </a:p>
          <a:p>
            <a:r>
              <a:rPr lang="es-ES" sz="2400" dirty="0"/>
              <a:t>Al visualizar pregúntate:</a:t>
            </a:r>
          </a:p>
          <a:p>
            <a:pPr fontAlgn="base"/>
            <a:r>
              <a:rPr lang="es-ES" sz="2400" dirty="0"/>
              <a:t>¿Qué aspecto tiene?</a:t>
            </a:r>
          </a:p>
          <a:p>
            <a:pPr fontAlgn="base"/>
            <a:r>
              <a:rPr lang="es-ES" sz="2400" dirty="0"/>
              <a:t>¿Cómo puedo dibujar esta idea o concepto?</a:t>
            </a:r>
          </a:p>
          <a:p>
            <a:pPr fontAlgn="base"/>
            <a:r>
              <a:rPr lang="es-ES" sz="2400" dirty="0"/>
              <a:t>¿Qué imagen o símbolo representa mejor esta idea?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26286" y="1048306"/>
            <a:ext cx="3448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pic>
        <p:nvPicPr>
          <p:cNvPr id="8" name="Picture 2" descr="http://www.emowe.com/wp-content/uploads/visualiza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841" y="186067"/>
            <a:ext cx="2548880" cy="172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71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1752599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Resumir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7565" y="1752599"/>
            <a:ext cx="10018713" cy="4203940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s-ES" sz="2400" dirty="0"/>
              <a:t>Resumen brevemente los párrafos o secciones del texto.</a:t>
            </a:r>
            <a:endParaRPr lang="en-US" sz="2400" dirty="0"/>
          </a:p>
          <a:p>
            <a:r>
              <a:rPr lang="es-ES" sz="2400" dirty="0"/>
              <a:t>El resumen debe:</a:t>
            </a:r>
            <a:endParaRPr lang="en-US" sz="2400" dirty="0"/>
          </a:p>
          <a:p>
            <a:pPr lvl="0"/>
            <a:r>
              <a:rPr lang="es-ES" sz="2400" dirty="0"/>
              <a:t>Explicar de qué trata el párrafo;</a:t>
            </a:r>
            <a:endParaRPr lang="en-US" sz="2400" dirty="0"/>
          </a:p>
          <a:p>
            <a:pPr lvl="0"/>
            <a:r>
              <a:rPr lang="es-ES" sz="2400" dirty="0"/>
              <a:t>Describe qué quiere decir el autor;</a:t>
            </a:r>
            <a:endParaRPr lang="en-US" sz="2400" dirty="0"/>
          </a:p>
          <a:p>
            <a:r>
              <a:rPr lang="es-ES" sz="2400" dirty="0"/>
              <a:t>Hacer una lista de ideas y palabras clave.</a:t>
            </a:r>
            <a:endParaRPr lang="en-US" sz="2400" dirty="0"/>
          </a:p>
        </p:txBody>
      </p:sp>
      <p:pic>
        <p:nvPicPr>
          <p:cNvPr id="2050" name="Picture 2" descr="http://www.alquimistasdelapalabra.com/narrativa/10_cuentos/resum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955" y="1"/>
            <a:ext cx="2609549" cy="191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76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1752599"/>
          </a:xfrm>
        </p:spPr>
        <p:txBody>
          <a:bodyPr/>
          <a:lstStyle/>
          <a:p>
            <a:r>
              <a:rPr lang="es-ES" dirty="0">
                <a:solidFill>
                  <a:schemeClr val="bg1"/>
                </a:solidFill>
              </a:rPr>
              <a:t>Clarificar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4529" y="2053086"/>
            <a:ext cx="10018713" cy="41953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Un </a:t>
            </a:r>
            <a:r>
              <a:rPr lang="es-ES" sz="2400" dirty="0"/>
              <a:t>buen lector hace que ideas complejas sean más claras a través de análisis, síntesis y evaluación.</a:t>
            </a:r>
            <a:endParaRPr lang="en-US" sz="2400" dirty="0"/>
          </a:p>
          <a:p>
            <a:pPr marL="0" indent="0">
              <a:buNone/>
            </a:pPr>
            <a:r>
              <a:rPr lang="es-ES" sz="2400" dirty="0"/>
              <a:t>Para aclarar la información es necesario:</a:t>
            </a:r>
            <a:endParaRPr lang="en-US" sz="2400" dirty="0"/>
          </a:p>
          <a:p>
            <a:pPr lvl="0"/>
            <a:r>
              <a:rPr lang="es-ES" sz="2400" dirty="0"/>
              <a:t>Definir palabras clave;</a:t>
            </a:r>
            <a:endParaRPr lang="en-US" sz="2400" dirty="0"/>
          </a:p>
          <a:p>
            <a:pPr lvl="0"/>
            <a:r>
              <a:rPr lang="es-ES" sz="2400" dirty="0"/>
              <a:t>Volver a leer partes del texto;</a:t>
            </a:r>
            <a:endParaRPr lang="en-US" sz="2400" dirty="0"/>
          </a:p>
          <a:p>
            <a:pPr lvl="0"/>
            <a:r>
              <a:rPr lang="en-US" sz="2400" dirty="0" err="1"/>
              <a:t>Analizar</a:t>
            </a:r>
            <a:r>
              <a:rPr lang="en-US" sz="2400" dirty="0"/>
              <a:t> y </a:t>
            </a:r>
            <a:r>
              <a:rPr lang="en-US" sz="2400" dirty="0" err="1"/>
              <a:t>conectar</a:t>
            </a:r>
            <a:r>
              <a:rPr lang="en-US" sz="2400" dirty="0"/>
              <a:t> ideas;</a:t>
            </a:r>
          </a:p>
          <a:p>
            <a:r>
              <a:rPr lang="en-US" sz="2400" dirty="0" err="1"/>
              <a:t>Parafrasear</a:t>
            </a:r>
            <a:r>
              <a:rPr lang="en-US" sz="2400" dirty="0"/>
              <a:t> y </a:t>
            </a:r>
            <a:r>
              <a:rPr lang="en-US" sz="2400" dirty="0" err="1"/>
              <a:t>resumir</a:t>
            </a:r>
            <a:r>
              <a:rPr lang="en-US" sz="2400" dirty="0"/>
              <a:t> ideas.</a:t>
            </a:r>
          </a:p>
        </p:txBody>
      </p:sp>
      <p:pic>
        <p:nvPicPr>
          <p:cNvPr id="3074" name="Picture 2" descr="http://www.elpais.com.uy/files/article_main/files/crop/uploads/2013/04/11/5166b96f699ce.6.31-48-1247-7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430" y="0"/>
            <a:ext cx="3116424" cy="190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74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627" y="-133709"/>
            <a:ext cx="10018713" cy="1752599"/>
          </a:xfrm>
        </p:spPr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Conectar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6340" y="2053087"/>
            <a:ext cx="10018713" cy="43764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Conecta </a:t>
            </a:r>
            <a:r>
              <a:rPr lang="es-ES" sz="2400" dirty="0"/>
              <a:t>lo que lees con tu vida y el mundo en que vives. Las conexiones que establezcas te ayudarán a comprender mejor el texto</a:t>
            </a:r>
            <a:endParaRPr lang="en-US" sz="2400" dirty="0"/>
          </a:p>
          <a:p>
            <a:pPr marL="0" indent="0">
              <a:buNone/>
            </a:pPr>
            <a:r>
              <a:rPr lang="es-ES" sz="2400" dirty="0"/>
              <a:t>Mientras leas, pregúntate:</a:t>
            </a:r>
            <a:endParaRPr lang="en-US" sz="2400" dirty="0"/>
          </a:p>
          <a:p>
            <a:pPr lvl="0"/>
            <a:r>
              <a:rPr lang="es-ES" sz="2400" dirty="0"/>
              <a:t>¿De qué manera esto tiene relación conmigo?</a:t>
            </a:r>
            <a:endParaRPr lang="en-US" sz="2400" dirty="0"/>
          </a:p>
          <a:p>
            <a:pPr lvl="0"/>
            <a:r>
              <a:rPr lang="es-ES" sz="2400" dirty="0"/>
              <a:t>¿Qué relación tiene con el mundo?</a:t>
            </a:r>
            <a:endParaRPr lang="en-US" sz="2400" dirty="0"/>
          </a:p>
          <a:p>
            <a:r>
              <a:rPr lang="es-ES" sz="2400" dirty="0"/>
              <a:t>¿Qué conexiones hay con otras ideas del texto?</a:t>
            </a:r>
            <a:endParaRPr lang="en-US" sz="2400" dirty="0"/>
          </a:p>
        </p:txBody>
      </p:sp>
      <p:pic>
        <p:nvPicPr>
          <p:cNvPr id="4098" name="Picture 2" descr="http://www.fenalco.com.co/sites/default/files/FOTO%202%20ARTICULO%20DOMENICO%20DI%20SIENA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426" y="273743"/>
            <a:ext cx="3231535" cy="149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12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1752599"/>
          </a:xfrm>
        </p:spPr>
        <p:txBody>
          <a:bodyPr/>
          <a:lstStyle/>
          <a:p>
            <a:r>
              <a:rPr lang="es-ES" dirty="0">
                <a:solidFill>
                  <a:schemeClr val="bg1"/>
                </a:solidFill>
              </a:rPr>
              <a:t>Reaccionar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5516" y="1915065"/>
            <a:ext cx="10018713" cy="4833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Reacciona </a:t>
            </a:r>
            <a:r>
              <a:rPr lang="es-ES" sz="2400" dirty="0"/>
              <a:t>a las ideas del texto según lees. Tus reacciones pueden ser personales o analíticas.</a:t>
            </a:r>
            <a:endParaRPr lang="en-US" sz="2400" dirty="0"/>
          </a:p>
          <a:p>
            <a:pPr marL="0" indent="0">
              <a:buNone/>
            </a:pPr>
            <a:r>
              <a:rPr lang="es-ES" sz="2400" dirty="0"/>
              <a:t>Generalmente, un lector reacciona ante:</a:t>
            </a:r>
            <a:endParaRPr lang="en-US" sz="2400" dirty="0"/>
          </a:p>
          <a:p>
            <a:pPr lvl="0"/>
            <a:r>
              <a:rPr lang="es-ES" sz="2400" dirty="0"/>
              <a:t>Ideas interesantes;</a:t>
            </a:r>
            <a:endParaRPr lang="en-US" sz="2400" dirty="0"/>
          </a:p>
          <a:p>
            <a:pPr lvl="0"/>
            <a:r>
              <a:rPr lang="es-ES" sz="2400" dirty="0"/>
              <a:t>Argumentos emotivos;</a:t>
            </a:r>
            <a:endParaRPr lang="en-US" sz="2400" dirty="0"/>
          </a:p>
          <a:p>
            <a:pPr lvl="0"/>
            <a:r>
              <a:rPr lang="es-ES" sz="2400" dirty="0"/>
              <a:t>Afirmaciones provocativas;</a:t>
            </a:r>
            <a:endParaRPr lang="en-US" sz="2400" dirty="0"/>
          </a:p>
          <a:p>
            <a:r>
              <a:rPr lang="es-ES" sz="2400" dirty="0"/>
              <a:t>Hechos y datos que apoyan opiniones. </a:t>
            </a:r>
            <a:endParaRPr lang="en-US" sz="2400" dirty="0"/>
          </a:p>
        </p:txBody>
      </p:sp>
      <p:pic>
        <p:nvPicPr>
          <p:cNvPr id="5122" name="Picture 2" descr="http://terapiadepsicologia.com/wp-content/uploads/2014/03/rabie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991" y="0"/>
            <a:ext cx="1721134" cy="191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92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1752599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Preguntar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78" y="1984076"/>
            <a:ext cx="10018713" cy="4790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/>
              <a:t> </a:t>
            </a:r>
            <a:r>
              <a:rPr lang="es-ES" sz="2400" dirty="0" smtClean="0"/>
              <a:t>Hazte </a:t>
            </a:r>
            <a:r>
              <a:rPr lang="es-ES" sz="2400" dirty="0"/>
              <a:t>preguntas sobre la información del texto y lo que comprendes de él. Hacer buenas preguntas mientras se lee, mejora tu capacidad de leer críticamente.</a:t>
            </a:r>
            <a:endParaRPr lang="en-US" sz="2400" dirty="0"/>
          </a:p>
          <a:p>
            <a:pPr marL="0" indent="0">
              <a:buNone/>
            </a:pPr>
            <a:r>
              <a:rPr lang="es-ES" sz="2400" dirty="0"/>
              <a:t>Mientras lee, pregúntate:</a:t>
            </a:r>
            <a:endParaRPr lang="en-US" sz="2400" dirty="0"/>
          </a:p>
          <a:p>
            <a:pPr lvl="0"/>
            <a:r>
              <a:rPr lang="es-ES" sz="2400" dirty="0"/>
              <a:t>¿Qué quiere decir el autor?</a:t>
            </a:r>
            <a:endParaRPr lang="en-US" sz="2400" dirty="0"/>
          </a:p>
          <a:p>
            <a:pPr lvl="0"/>
            <a:r>
              <a:rPr lang="es-ES" sz="2400" dirty="0"/>
              <a:t>¿Qué es lo que he comprendido?</a:t>
            </a:r>
            <a:endParaRPr lang="en-US" sz="2400" dirty="0"/>
          </a:p>
          <a:p>
            <a:pPr lvl="0"/>
            <a:r>
              <a:rPr lang="es-ES" sz="2400" dirty="0"/>
              <a:t>¿Qué propósito tiene esta sección o párrafo?</a:t>
            </a:r>
            <a:endParaRPr lang="en-US" sz="2400" dirty="0"/>
          </a:p>
          <a:p>
            <a:r>
              <a:rPr lang="es-ES" sz="2400" dirty="0"/>
              <a:t>¿Con qué estoy de acuerdo o en desacuerdo?</a:t>
            </a:r>
            <a:endParaRPr lang="en-US" sz="2400" dirty="0"/>
          </a:p>
        </p:txBody>
      </p:sp>
      <p:pic>
        <p:nvPicPr>
          <p:cNvPr id="6146" name="Picture 2" descr="http://www.elcomercial.info/wp-content/uploads/2009/12/el-comercial-debe-saber-preguntar-y-escuchar-300x2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569" y="30910"/>
            <a:ext cx="1855988" cy="183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38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1"/>
                </a:solidFill>
              </a:rPr>
              <a:t>Instrucciones a la lectura del artículo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/>
              <a:t>1. Numera los párrafos</a:t>
            </a:r>
          </a:p>
          <a:p>
            <a:pPr marL="0" indent="0">
              <a:buNone/>
            </a:pPr>
            <a:r>
              <a:rPr lang="es-ES" sz="2400" dirty="0"/>
              <a:t>2. Anota el texto con menos dos estrategias diferentes.</a:t>
            </a:r>
          </a:p>
          <a:p>
            <a:pPr marL="0" indent="0">
              <a:buNone/>
            </a:pPr>
            <a:r>
              <a:rPr lang="es-ES" sz="2400" dirty="0"/>
              <a:t>3. Apunta abajo la idea principal de cada párrafo.</a:t>
            </a:r>
          </a:p>
          <a:p>
            <a:pPr marL="0" indent="0">
              <a:buNone/>
            </a:pPr>
            <a:r>
              <a:rPr lang="es-ES" sz="2400" dirty="0"/>
              <a:t>4. Escribe una o dos frases que resuman de qué trata el artículo</a:t>
            </a:r>
          </a:p>
          <a:p>
            <a:pPr marL="0" indent="0">
              <a:buNone/>
            </a:pPr>
            <a:r>
              <a:rPr lang="es-ES" sz="2400" dirty="0"/>
              <a:t>5. Escribe tu opinión sobre lo que dice el artículo.</a:t>
            </a:r>
          </a:p>
          <a:p>
            <a:pPr marL="0" indent="0">
              <a:buNone/>
            </a:pPr>
            <a:r>
              <a:rPr lang="es-ES" sz="2400" dirty="0"/>
              <a:t>6. Completa la auto-evaluación.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5244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</a:t>
            </a:r>
            <a:r>
              <a:rPr lang="es-ES" dirty="0" smtClean="0"/>
              <a:t>? </a:t>
            </a:r>
            <a:r>
              <a:rPr lang="es-ES" dirty="0" smtClean="0">
                <a:solidFill>
                  <a:schemeClr val="accent6"/>
                </a:solidFill>
              </a:rPr>
              <a:t>Un paso más allá 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0" y="2570480"/>
            <a:ext cx="8026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FF00"/>
                </a:solidFill>
              </a:rPr>
              <a:t>Conversaciones</a:t>
            </a:r>
            <a:endParaRPr lang="en-US" sz="5400" b="1" dirty="0">
              <a:solidFill>
                <a:srgbClr val="FFFF00"/>
              </a:solidFill>
            </a:endParaRPr>
          </a:p>
          <a:p>
            <a:r>
              <a:rPr lang="en-US" sz="5400" b="1" dirty="0" err="1">
                <a:solidFill>
                  <a:srgbClr val="FFFF00"/>
                </a:solidFill>
              </a:rPr>
              <a:t>Basadas</a:t>
            </a:r>
            <a:r>
              <a:rPr lang="en-US" sz="5400" b="1" dirty="0">
                <a:solidFill>
                  <a:srgbClr val="FFFF00"/>
                </a:solidFill>
              </a:rPr>
              <a:t> en </a:t>
            </a:r>
          </a:p>
          <a:p>
            <a:r>
              <a:rPr lang="en-US" sz="5400" b="1" dirty="0" err="1">
                <a:solidFill>
                  <a:srgbClr val="FFFF00"/>
                </a:solidFill>
              </a:rPr>
              <a:t>Textos</a:t>
            </a:r>
            <a:r>
              <a:rPr lang="en-US" sz="5400" b="1" dirty="0">
                <a:solidFill>
                  <a:srgbClr val="FFFF00"/>
                </a:solidFill>
              </a:rPr>
              <a:t> </a:t>
            </a:r>
            <a:r>
              <a:rPr lang="en-US" sz="5400" b="1" dirty="0" err="1">
                <a:solidFill>
                  <a:srgbClr val="FFFF00"/>
                </a:solidFill>
              </a:rPr>
              <a:t>aut</a:t>
            </a:r>
            <a:r>
              <a:rPr lang="es-ES" sz="5400" b="1" dirty="0">
                <a:solidFill>
                  <a:srgbClr val="FFFF00"/>
                </a:solidFill>
              </a:rPr>
              <a:t>é</a:t>
            </a:r>
            <a:r>
              <a:rPr lang="en-US" sz="5400" b="1" dirty="0" err="1">
                <a:solidFill>
                  <a:srgbClr val="FFFF00"/>
                </a:solidFill>
              </a:rPr>
              <a:t>nticos</a:t>
            </a:r>
            <a:endParaRPr lang="en-US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1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¿Lo Auténtico?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07720" y="2438400"/>
            <a:ext cx="75614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ym typeface="Wingdings" pitchFamily="2" charset="2"/>
              </a:rPr>
              <a:t></a:t>
            </a:r>
            <a:r>
              <a:rPr lang="es-ES" sz="3600" dirty="0" smtClean="0"/>
              <a:t>¿Qué experiencias utilizamos en nuestra clase que consideramos auténticas?</a:t>
            </a:r>
          </a:p>
          <a:p>
            <a:r>
              <a:rPr lang="es-ES" sz="3600" dirty="0" smtClean="0">
                <a:sym typeface="Wingdings" pitchFamily="2" charset="2"/>
              </a:rPr>
              <a:t></a:t>
            </a:r>
            <a:r>
              <a:rPr lang="es-ES" sz="3600" dirty="0" smtClean="0"/>
              <a:t>¿Qué define lo auténtico¿</a:t>
            </a:r>
          </a:p>
          <a:p>
            <a:r>
              <a:rPr lang="es-ES" sz="3600" dirty="0" smtClean="0">
                <a:sym typeface="Wingdings" pitchFamily="2" charset="2"/>
              </a:rPr>
              <a:t></a:t>
            </a:r>
            <a:r>
              <a:rPr lang="es-ES" sz="3600" dirty="0" smtClean="0"/>
              <a:t>¿Qué desafíos tenemos cuando empleamos lo auténtico?</a:t>
            </a:r>
            <a:r>
              <a:rPr lang="es-ES" sz="3600" b="1" dirty="0" smtClean="0">
                <a:solidFill>
                  <a:srgbClr val="FFFF00"/>
                </a:solidFill>
                <a:sym typeface="Wingdings" pitchFamily="2" charset="2"/>
              </a:rPr>
              <a:t>Post </a:t>
            </a:r>
            <a:r>
              <a:rPr lang="es-ES" sz="3600" b="1" dirty="0" err="1" smtClean="0">
                <a:solidFill>
                  <a:srgbClr val="FFFF00"/>
                </a:solidFill>
                <a:sym typeface="Wingdings" pitchFamily="2" charset="2"/>
              </a:rPr>
              <a:t>its</a:t>
            </a:r>
            <a:endParaRPr lang="en-US" sz="3600" b="1" dirty="0">
              <a:solidFill>
                <a:srgbClr val="FFFF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445" y="307975"/>
            <a:ext cx="34861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13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1040" y="3190240"/>
            <a:ext cx="446468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NORMAS </a:t>
            </a:r>
          </a:p>
          <a:p>
            <a:r>
              <a:rPr lang="en-US" sz="3200" b="1" dirty="0" smtClean="0"/>
              <a:t>Para </a:t>
            </a:r>
            <a:r>
              <a:rPr lang="en-US" sz="3200" b="1" dirty="0" err="1" smtClean="0"/>
              <a:t>Conversaciones</a:t>
            </a:r>
            <a:endParaRPr lang="en-US" sz="3200" b="1" dirty="0" smtClean="0"/>
          </a:p>
          <a:p>
            <a:r>
              <a:rPr lang="en-US" sz="3200" b="1" dirty="0" err="1" smtClean="0"/>
              <a:t>Basadas</a:t>
            </a:r>
            <a:r>
              <a:rPr lang="en-US" sz="3200" b="1" dirty="0" smtClean="0"/>
              <a:t> en </a:t>
            </a:r>
          </a:p>
          <a:p>
            <a:r>
              <a:rPr lang="en-US" sz="3200" b="1" dirty="0" err="1" smtClean="0"/>
              <a:t>Textos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aut</a:t>
            </a:r>
            <a:r>
              <a:rPr lang="es-ES" sz="3200" b="1" dirty="0"/>
              <a:t>é</a:t>
            </a:r>
            <a:r>
              <a:rPr lang="en-US" sz="3200" b="1" dirty="0" err="1" smtClean="0"/>
              <a:t>nticos</a:t>
            </a:r>
            <a:endParaRPr lang="en-US" sz="3200" b="1" dirty="0"/>
          </a:p>
          <a:p>
            <a:endParaRPr lang="en-US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949564"/>
              </p:ext>
            </p:extLst>
          </p:nvPr>
        </p:nvGraphicFramePr>
        <p:xfrm>
          <a:off x="5273040" y="2314974"/>
          <a:ext cx="6109214" cy="4324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8594"/>
                <a:gridCol w="5440620"/>
              </a:tblGrid>
              <a:tr h="46334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POSIBLES NORMAS PARA LOS ESTUDIANTES 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Durante las discusiones basadas en textos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En vez de levantar las manos para ser llamado, toma el turno de palabra usando las expresiones apropiadas en la lengua meta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Comentar lo que alguien ha dicho antes de que tú añadas algo para que esté conectado, de modo que el discurso sea coherente.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No monopolizar la conversación, aunque se espera que contribuyas algo a la discusión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Hacer preguntas sobre las partes del texto que no entiendes o producen confusión-esto se considera una forma de participación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Preguntar a los compañeros/as que te clarifiquen y/o de más detalles si no entiendes sus puntos de vista.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Utilizar información del texto para apoyar tus opiniones, dado que la discusión se basa en el texto mismo.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Ser respetuoso con las contribuciones de tus compañeros, todas las opiniones son bienvenidas.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5791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Intenta utilizar por todos los medios el lenguaje que has aprendido para comunicarte. Pídele al maestro/a vocabulario sólo cuando no se te ocurra otra forma de expresar la idea. El éxito es la transmisión de significados, no la exactitud de la gramática.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386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Ofrecer cuantos más detalles posibles, empujándonos hablar en oraciones más largas y detalladas.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</a:tr>
              <a:tr h="193062"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(Traducido y adaptado de </a:t>
                      </a:r>
                      <a:r>
                        <a:rPr lang="es-ES" sz="1000" dirty="0" err="1">
                          <a:effectLst/>
                        </a:rPr>
                        <a:t>Glisan</a:t>
                      </a:r>
                      <a:r>
                        <a:rPr lang="es-ES" sz="1000" dirty="0">
                          <a:effectLst/>
                        </a:rPr>
                        <a:t> y Donato, 2016)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678" marR="6067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20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1040" y="3190240"/>
            <a:ext cx="446468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CONSIDERACIONES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r>
              <a:rPr lang="en-US" sz="3200" b="1" dirty="0" smtClean="0"/>
              <a:t>Para </a:t>
            </a:r>
            <a:r>
              <a:rPr lang="en-US" sz="3200" b="1" dirty="0" err="1" smtClean="0"/>
              <a:t>Conversaciones</a:t>
            </a:r>
            <a:endParaRPr lang="en-US" sz="3200" b="1" dirty="0" smtClean="0"/>
          </a:p>
          <a:p>
            <a:r>
              <a:rPr lang="en-US" sz="3200" b="1" dirty="0" err="1" smtClean="0"/>
              <a:t>Basadas</a:t>
            </a:r>
            <a:r>
              <a:rPr lang="en-US" sz="3200" b="1" dirty="0" smtClean="0"/>
              <a:t> en </a:t>
            </a:r>
          </a:p>
          <a:p>
            <a:r>
              <a:rPr lang="en-US" sz="3200" b="1" dirty="0" err="1" smtClean="0"/>
              <a:t>Textos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aut</a:t>
            </a:r>
            <a:r>
              <a:rPr lang="es-ES" sz="3200" b="1" dirty="0"/>
              <a:t>é</a:t>
            </a:r>
            <a:r>
              <a:rPr lang="en-US" sz="3200" b="1" dirty="0" err="1" smtClean="0"/>
              <a:t>nticos</a:t>
            </a:r>
            <a:endParaRPr lang="en-US" sz="3200" b="1" dirty="0"/>
          </a:p>
          <a:p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74640" y="2001520"/>
            <a:ext cx="585724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dirty="0" smtClean="0"/>
          </a:p>
          <a:p>
            <a:pPr marL="285750" indent="-285750">
              <a:buFontTx/>
              <a:buChar char="-"/>
            </a:pPr>
            <a:r>
              <a:rPr lang="en-US" sz="2000" dirty="0" err="1"/>
              <a:t>Crear</a:t>
            </a:r>
            <a:r>
              <a:rPr lang="en-US" sz="2000" dirty="0"/>
              <a:t> un c</a:t>
            </a:r>
            <a:r>
              <a:rPr lang="es-ES" sz="2000" dirty="0" err="1" smtClean="0"/>
              <a:t>írculo</a:t>
            </a:r>
            <a:r>
              <a:rPr lang="es-ES" sz="2000" dirty="0" smtClean="0"/>
              <a:t>-semicírculo</a:t>
            </a:r>
          </a:p>
          <a:p>
            <a:pPr marL="285750" indent="-285750">
              <a:buFontTx/>
              <a:buChar char="-"/>
            </a:pPr>
            <a:r>
              <a:rPr lang="es-ES" sz="2000" dirty="0" smtClean="0"/>
              <a:t>Asegurarse del </a:t>
            </a:r>
            <a:r>
              <a:rPr lang="es-ES" sz="2000" dirty="0" err="1" smtClean="0"/>
              <a:t>entendiento</a:t>
            </a:r>
            <a:r>
              <a:rPr lang="es-ES" sz="2000" dirty="0" smtClean="0"/>
              <a:t> de la idea principal-vocabulario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Presentar</a:t>
            </a:r>
            <a:r>
              <a:rPr lang="en-US" sz="2000" dirty="0" smtClean="0"/>
              <a:t> </a:t>
            </a:r>
            <a:r>
              <a:rPr lang="en-US" sz="2000" dirty="0" err="1" smtClean="0"/>
              <a:t>preguntas</a:t>
            </a:r>
            <a:r>
              <a:rPr lang="en-US" sz="2000" dirty="0" smtClean="0"/>
              <a:t> de </a:t>
            </a:r>
            <a:r>
              <a:rPr lang="en-US" sz="2000" dirty="0" err="1" smtClean="0"/>
              <a:t>estímulo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Tolerar</a:t>
            </a:r>
            <a:r>
              <a:rPr lang="en-US" sz="2000" dirty="0" smtClean="0"/>
              <a:t> </a:t>
            </a:r>
            <a:r>
              <a:rPr lang="en-US" sz="2000" dirty="0" err="1" smtClean="0"/>
              <a:t>silencios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s-ES" sz="2000" dirty="0" smtClean="0"/>
              <a:t>Proporcionar «comodines de discurso»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s-ES" sz="2000" dirty="0" smtClean="0"/>
              <a:t>Establecer contacto visual con todos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s-ES" sz="2000" dirty="0" smtClean="0"/>
              <a:t>Minimizar-eliminar momentos en que se corrija la gramática</a:t>
            </a:r>
          </a:p>
          <a:p>
            <a:pPr marL="285750" indent="-285750">
              <a:buFontTx/>
              <a:buChar char="-"/>
            </a:pPr>
            <a:r>
              <a:rPr lang="es-ES" sz="2000" dirty="0" smtClean="0"/>
              <a:t>Asegurar que hay referencias al texto</a:t>
            </a:r>
          </a:p>
          <a:p>
            <a:pPr marL="285750" indent="-285750">
              <a:buFontTx/>
              <a:buChar char="-"/>
            </a:pPr>
            <a:r>
              <a:rPr lang="es-ES" sz="2000" dirty="0" smtClean="0"/>
              <a:t>Insertar instrucción directa si es necesario</a:t>
            </a:r>
          </a:p>
          <a:p>
            <a:pPr marL="285750" indent="-285750">
              <a:buFontTx/>
              <a:buChar char="-"/>
            </a:pPr>
            <a:r>
              <a:rPr lang="es-ES" sz="2000" dirty="0" smtClean="0"/>
              <a:t>Concluir con un resumen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9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1040" y="3190240"/>
            <a:ext cx="361188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Promoviendo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r>
              <a:rPr lang="en-US" sz="3200" b="1" dirty="0" err="1" smtClean="0">
                <a:solidFill>
                  <a:srgbClr val="FFFF00"/>
                </a:solidFill>
              </a:rPr>
              <a:t>Conversaciones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r>
              <a:rPr lang="en-US" sz="3200" b="1" dirty="0" err="1" smtClean="0">
                <a:solidFill>
                  <a:srgbClr val="FFFF00"/>
                </a:solidFill>
              </a:rPr>
              <a:t>Basadas</a:t>
            </a:r>
            <a:r>
              <a:rPr lang="en-US" sz="3200" b="1" dirty="0" smtClean="0">
                <a:solidFill>
                  <a:srgbClr val="FFFF00"/>
                </a:solidFill>
              </a:rPr>
              <a:t> en </a:t>
            </a:r>
          </a:p>
          <a:p>
            <a:r>
              <a:rPr lang="en-US" sz="3200" b="1" dirty="0" err="1" smtClean="0">
                <a:solidFill>
                  <a:srgbClr val="FFFF00"/>
                </a:solidFill>
              </a:rPr>
              <a:t>Textos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</a:rPr>
              <a:t>aut</a:t>
            </a:r>
            <a:r>
              <a:rPr lang="es-ES" sz="3200" b="1" dirty="0">
                <a:solidFill>
                  <a:srgbClr val="FFFF00"/>
                </a:solidFill>
              </a:rPr>
              <a:t>é</a:t>
            </a:r>
            <a:r>
              <a:rPr lang="en-US" sz="3200" b="1" dirty="0" err="1" smtClean="0">
                <a:solidFill>
                  <a:srgbClr val="FFFF00"/>
                </a:solidFill>
              </a:rPr>
              <a:t>nticos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008" y="1180465"/>
            <a:ext cx="7134225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104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6240" y="3190240"/>
            <a:ext cx="392286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Produciendo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sz="3200" b="1" dirty="0" err="1" smtClean="0"/>
              <a:t>Textos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aut</a:t>
            </a:r>
            <a:r>
              <a:rPr lang="es-ES" sz="3200" b="1" dirty="0"/>
              <a:t>é</a:t>
            </a:r>
            <a:r>
              <a:rPr lang="en-US" sz="3200" b="1" dirty="0" err="1" smtClean="0"/>
              <a:t>nticos</a:t>
            </a:r>
            <a:endParaRPr lang="en-US" sz="3200" b="1" dirty="0" smtClean="0"/>
          </a:p>
          <a:p>
            <a:r>
              <a:rPr lang="es-ES" sz="3200" b="1" dirty="0" smtClean="0"/>
              <a:t>Basados </a:t>
            </a:r>
          </a:p>
          <a:p>
            <a:r>
              <a:rPr lang="es-ES" sz="3200" b="1" dirty="0" smtClean="0"/>
              <a:t>En conversaciones</a:t>
            </a:r>
            <a:endParaRPr lang="en-US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728" y="1534160"/>
            <a:ext cx="6541480" cy="454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84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6240" y="3190240"/>
            <a:ext cx="392286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Produciendo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sz="3200" b="1" dirty="0" err="1" smtClean="0">
                <a:solidFill>
                  <a:srgbClr val="FFFF00"/>
                </a:solidFill>
              </a:rPr>
              <a:t>Textos</a:t>
            </a:r>
            <a:r>
              <a:rPr lang="en-US" sz="3200" b="1" dirty="0" smtClean="0">
                <a:solidFill>
                  <a:srgbClr val="FFFF00"/>
                </a:solidFill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</a:rPr>
              <a:t>aut</a:t>
            </a:r>
            <a:r>
              <a:rPr lang="es-ES" sz="3200" b="1" dirty="0">
                <a:solidFill>
                  <a:srgbClr val="FFFF00"/>
                </a:solidFill>
              </a:rPr>
              <a:t>é</a:t>
            </a:r>
            <a:r>
              <a:rPr lang="en-US" sz="3200" b="1" dirty="0" err="1" smtClean="0">
                <a:solidFill>
                  <a:srgbClr val="FFFF00"/>
                </a:solidFill>
              </a:rPr>
              <a:t>nticos</a:t>
            </a:r>
            <a:endParaRPr lang="en-US" sz="3200" b="1" dirty="0" smtClean="0">
              <a:solidFill>
                <a:srgbClr val="FFFF00"/>
              </a:solidFill>
            </a:endParaRPr>
          </a:p>
          <a:p>
            <a:r>
              <a:rPr lang="es-ES" sz="3200" b="1" dirty="0" smtClean="0">
                <a:solidFill>
                  <a:srgbClr val="FFFF00"/>
                </a:solidFill>
              </a:rPr>
              <a:t>Basados </a:t>
            </a:r>
          </a:p>
          <a:p>
            <a:r>
              <a:rPr lang="es-ES" sz="3200" b="1" dirty="0" smtClean="0">
                <a:solidFill>
                  <a:srgbClr val="FFFF00"/>
                </a:solidFill>
              </a:rPr>
              <a:t>En conversaciones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536" y="1417320"/>
            <a:ext cx="6971907" cy="4623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617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¿Lo Auténtico? ¡Preparen sus citas!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271" y="2273618"/>
            <a:ext cx="4194810" cy="419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08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Batallando con lo auténtico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3086" y="2423160"/>
            <a:ext cx="106324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ES" sz="2800" dirty="0" smtClean="0"/>
              <a:t>¿Cómo construimos el entendimiento?</a:t>
            </a:r>
          </a:p>
          <a:p>
            <a:pPr marL="285750" indent="-285750">
              <a:buFontTx/>
              <a:buChar char="-"/>
            </a:pPr>
            <a:r>
              <a:rPr lang="es-ES" sz="2800" dirty="0" smtClean="0"/>
              <a:t>Ejercicio:</a:t>
            </a:r>
          </a:p>
          <a:p>
            <a:pPr marL="742950" lvl="1" indent="-285750">
              <a:buFontTx/>
              <a:buChar char="-"/>
            </a:pPr>
            <a:r>
              <a:rPr lang="es-ES" sz="2800" dirty="0" smtClean="0"/>
              <a:t>Vamos a observar un vídeo</a:t>
            </a:r>
          </a:p>
          <a:p>
            <a:pPr marL="742950" lvl="1" indent="-285750">
              <a:buFontTx/>
              <a:buChar char="-"/>
            </a:pPr>
            <a:r>
              <a:rPr lang="es-ES" sz="2800" dirty="0" smtClean="0"/>
              <a:t>Intentamos encontrar el significado de lo que </a:t>
            </a:r>
            <a:r>
              <a:rPr lang="es-ES" sz="2800" dirty="0" smtClean="0"/>
              <a:t>ocurre</a:t>
            </a:r>
          </a:p>
          <a:p>
            <a:pPr marL="742950" lvl="1" indent="-285750">
              <a:buFontTx/>
              <a:buChar char="-"/>
            </a:pPr>
            <a:r>
              <a:rPr lang="en-US" sz="2800" b="1" dirty="0">
                <a:hlinkClick r:id="rId2"/>
              </a:rPr>
              <a:t>http://</a:t>
            </a:r>
            <a:r>
              <a:rPr lang="en-US" sz="2800" b="1" dirty="0" smtClean="0">
                <a:hlinkClick r:id="rId2"/>
              </a:rPr>
              <a:t>tinyurl.com/supergeilSB2017</a:t>
            </a:r>
            <a:r>
              <a:rPr lang="en-US" sz="2800" b="1" dirty="0" smtClean="0"/>
              <a:t> </a:t>
            </a:r>
            <a:endParaRPr lang="es-ES" sz="2800" dirty="0" smtClean="0"/>
          </a:p>
          <a:p>
            <a:pPr marL="742950" lvl="1" indent="-285750">
              <a:buFontTx/>
              <a:buChar char="-"/>
            </a:pPr>
            <a:r>
              <a:rPr lang="es-ES" sz="2800" dirty="0" smtClean="0"/>
              <a:t>Especulamos con la función comunicativa</a:t>
            </a:r>
          </a:p>
          <a:p>
            <a:pPr marL="742950" lvl="1" indent="-285750">
              <a:buFontTx/>
              <a:buChar char="-"/>
            </a:pPr>
            <a:r>
              <a:rPr lang="es-ES" sz="2800" dirty="0" smtClean="0"/>
              <a:t>Reflexionamos: </a:t>
            </a:r>
            <a:endParaRPr lang="es-ES" sz="2800" dirty="0" smtClean="0"/>
          </a:p>
          <a:p>
            <a:pPr lvl="1"/>
            <a:r>
              <a:rPr lang="es-ES" sz="2800" b="1" dirty="0" smtClean="0">
                <a:solidFill>
                  <a:srgbClr val="FFFF00"/>
                </a:solidFill>
                <a:sym typeface="Wingdings" pitchFamily="2" charset="2"/>
              </a:rPr>
              <a:t></a:t>
            </a:r>
            <a:r>
              <a:rPr lang="es-ES" sz="2800" b="1" dirty="0" smtClean="0">
                <a:solidFill>
                  <a:srgbClr val="FFFF00"/>
                </a:solidFill>
              </a:rPr>
              <a:t>¿</a:t>
            </a:r>
            <a:r>
              <a:rPr lang="es-ES" sz="2800" b="1" dirty="0" smtClean="0">
                <a:solidFill>
                  <a:srgbClr val="FFFF00"/>
                </a:solidFill>
              </a:rPr>
              <a:t>mediante qué procesos llegamos a nuestra conclusión?</a:t>
            </a:r>
          </a:p>
          <a:p>
            <a:pPr marL="742950" lvl="1" indent="-285750">
              <a:buFontTx/>
              <a:buChar char="-"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298" y="255588"/>
            <a:ext cx="3487737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413" y="4287520"/>
            <a:ext cx="177958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53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lectura</a:t>
            </a:r>
            <a:r>
              <a:rPr lang="en-US" dirty="0" smtClean="0"/>
              <a:t> </a:t>
            </a:r>
            <a:r>
              <a:rPr lang="en-US" dirty="0" err="1" smtClean="0"/>
              <a:t>directa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83920" y="2661920"/>
            <a:ext cx="1082548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/>
          </a:p>
          <a:p>
            <a:pPr marL="285750" indent="-285750">
              <a:buFontTx/>
              <a:buChar char="-"/>
            </a:pPr>
            <a:r>
              <a:rPr lang="en-US" sz="2800" dirty="0" smtClean="0"/>
              <a:t>La “</a:t>
            </a:r>
            <a:r>
              <a:rPr lang="en-US" sz="2800" dirty="0" err="1" smtClean="0"/>
              <a:t>lectura</a:t>
            </a:r>
            <a:r>
              <a:rPr lang="en-US" sz="2800" dirty="0" smtClean="0"/>
              <a:t> </a:t>
            </a:r>
            <a:r>
              <a:rPr lang="en-US" sz="2800" dirty="0" err="1" smtClean="0"/>
              <a:t>directa</a:t>
            </a:r>
            <a:r>
              <a:rPr lang="en-US" sz="2800" dirty="0" smtClean="0"/>
              <a:t>” </a:t>
            </a:r>
            <a:r>
              <a:rPr lang="en-US" sz="2800" dirty="0" err="1" smtClean="0"/>
              <a:t>frente</a:t>
            </a:r>
            <a:r>
              <a:rPr lang="en-US" sz="2800" dirty="0" smtClean="0"/>
              <a:t> al “</a:t>
            </a:r>
            <a:r>
              <a:rPr lang="en-US" sz="2800" dirty="0" err="1" smtClean="0"/>
              <a:t>desmenuce</a:t>
            </a:r>
            <a:r>
              <a:rPr lang="en-US" sz="2800" dirty="0" smtClean="0"/>
              <a:t> </a:t>
            </a:r>
            <a:r>
              <a:rPr lang="en-US" sz="2800" dirty="0" err="1" smtClean="0"/>
              <a:t>previo</a:t>
            </a:r>
            <a:r>
              <a:rPr lang="en-US" sz="2800" dirty="0" smtClean="0"/>
              <a:t>”</a:t>
            </a:r>
          </a:p>
          <a:p>
            <a:pPr marL="285750" indent="-285750">
              <a:buFontTx/>
              <a:buChar char="-"/>
            </a:pPr>
            <a:r>
              <a:rPr lang="en-US" sz="2800" dirty="0" smtClean="0"/>
              <a:t>El “close reading” en los </a:t>
            </a:r>
            <a:r>
              <a:rPr lang="en-US" sz="2800" dirty="0" err="1"/>
              <a:t>E</a:t>
            </a:r>
            <a:r>
              <a:rPr lang="en-US" sz="2800" dirty="0" err="1" smtClean="0"/>
              <a:t>stándares</a:t>
            </a:r>
            <a:r>
              <a:rPr lang="en-US" sz="2800" dirty="0" smtClean="0"/>
              <a:t> </a:t>
            </a:r>
            <a:r>
              <a:rPr lang="en-US" sz="2800" dirty="0" err="1"/>
              <a:t>C</a:t>
            </a:r>
            <a:r>
              <a:rPr lang="en-US" sz="2800" dirty="0" err="1" smtClean="0"/>
              <a:t>omunes</a:t>
            </a:r>
            <a:r>
              <a:rPr lang="en-US" sz="2800" dirty="0" smtClean="0"/>
              <a:t> </a:t>
            </a:r>
            <a:r>
              <a:rPr lang="en-US" sz="2800" dirty="0" err="1" smtClean="0"/>
              <a:t>Esenciales</a:t>
            </a:r>
            <a:endParaRPr lang="en-US" sz="2800" dirty="0" smtClean="0"/>
          </a:p>
          <a:p>
            <a:pPr marL="285750" indent="-285750">
              <a:buFontTx/>
              <a:buChar char="-"/>
            </a:pPr>
            <a:r>
              <a:rPr lang="en-US" sz="2800" dirty="0" smtClean="0"/>
              <a:t>La </a:t>
            </a:r>
            <a:r>
              <a:rPr lang="en-US" sz="2800" dirty="0" err="1" smtClean="0"/>
              <a:t>tolerancia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ambigüedad</a:t>
            </a:r>
            <a:endParaRPr lang="en-US" sz="2800" dirty="0" smtClean="0"/>
          </a:p>
          <a:p>
            <a:pPr marL="285750" indent="-285750">
              <a:buFontTx/>
              <a:buChar char="-"/>
            </a:pPr>
            <a:r>
              <a:rPr lang="en-US" sz="2800" dirty="0" err="1" smtClean="0"/>
              <a:t>Contrapeso</a:t>
            </a:r>
            <a:r>
              <a:rPr lang="en-US" sz="2800" dirty="0" smtClean="0"/>
              <a:t> al </a:t>
            </a:r>
            <a:r>
              <a:rPr lang="en-US" sz="2800" dirty="0" err="1" smtClean="0"/>
              <a:t>sobreandamiaje</a:t>
            </a:r>
            <a:endParaRPr lang="en-US" sz="2800" dirty="0" smtClean="0"/>
          </a:p>
          <a:p>
            <a:pPr marL="285750" indent="-285750">
              <a:buFontTx/>
              <a:buChar char="-"/>
            </a:pPr>
            <a:r>
              <a:rPr lang="en-US" sz="2800" dirty="0" err="1" smtClean="0"/>
              <a:t>Énfasis</a:t>
            </a:r>
            <a:r>
              <a:rPr lang="en-US" sz="2800" dirty="0" smtClean="0"/>
              <a:t> en la no </a:t>
            </a:r>
            <a:r>
              <a:rPr lang="en-US" sz="2800" dirty="0" err="1" smtClean="0"/>
              <a:t>degradación</a:t>
            </a:r>
            <a:r>
              <a:rPr lang="en-US" sz="2800" dirty="0" smtClean="0"/>
              <a:t> del </a:t>
            </a:r>
            <a:r>
              <a:rPr lang="en-US" sz="2800" dirty="0" err="1" smtClean="0"/>
              <a:t>contenido</a:t>
            </a:r>
            <a:endParaRPr lang="en-US" sz="2800" dirty="0" smtClean="0"/>
          </a:p>
          <a:p>
            <a:pPr marL="285750" indent="-285750">
              <a:buFontTx/>
              <a:buChar char="-"/>
            </a:pPr>
            <a:r>
              <a:rPr lang="en-US" sz="2800" dirty="0" smtClean="0"/>
              <a:t>El </a:t>
            </a:r>
            <a:r>
              <a:rPr lang="en-US" sz="2800" dirty="0" err="1" smtClean="0"/>
              <a:t>enfoque</a:t>
            </a:r>
            <a:r>
              <a:rPr lang="en-US" sz="2800" dirty="0" smtClean="0"/>
              <a:t> en </a:t>
            </a:r>
            <a:r>
              <a:rPr lang="en-US" sz="2800" dirty="0" err="1" smtClean="0"/>
              <a:t>espiral</a:t>
            </a:r>
            <a:r>
              <a:rPr lang="en-US" sz="2800" dirty="0" smtClean="0"/>
              <a:t> </a:t>
            </a:r>
          </a:p>
          <a:p>
            <a:r>
              <a:rPr lang="en-US" sz="2800" dirty="0" smtClean="0">
                <a:sym typeface="Wingdings" pitchFamily="2" charset="2"/>
              </a:rPr>
              <a:t>	</a:t>
            </a:r>
            <a:r>
              <a:rPr lang="en-US" sz="2800" b="1" dirty="0" smtClean="0">
                <a:sym typeface="Wingdings" pitchFamily="2" charset="2"/>
              </a:rPr>
              <a:t>		</a:t>
            </a:r>
            <a:r>
              <a:rPr lang="en-US" sz="2800" b="1" dirty="0" smtClean="0">
                <a:solidFill>
                  <a:srgbClr val="FFFF00"/>
                </a:solidFill>
                <a:sym typeface="Wingdings" pitchFamily="2" charset="2"/>
              </a:rPr>
              <a:t>		</a:t>
            </a:r>
            <a:r>
              <a:rPr lang="es-ES" sz="2800" b="1" dirty="0" smtClean="0">
                <a:solidFill>
                  <a:srgbClr val="FFFF00"/>
                </a:solidFill>
              </a:rPr>
              <a:t>Pensamos en dudas o aplicaciones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680" y="266315"/>
            <a:ext cx="3703320" cy="139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03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¿La </a:t>
            </a:r>
            <a:r>
              <a:rPr lang="es-ES" dirty="0" err="1" smtClean="0"/>
              <a:t>intercomprensión</a:t>
            </a:r>
            <a:r>
              <a:rPr lang="es-ES" dirty="0" smtClean="0"/>
              <a:t>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4361" y="2763520"/>
            <a:ext cx="108508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ym typeface="Wingdings" pitchFamily="2" charset="2"/>
              </a:rPr>
              <a:t></a:t>
            </a:r>
            <a:r>
              <a:rPr lang="es-ES" dirty="0" smtClean="0"/>
              <a:t>La</a:t>
            </a:r>
            <a:r>
              <a:rPr lang="es-ES" dirty="0"/>
              <a:t> </a:t>
            </a:r>
            <a:r>
              <a:rPr lang="es-ES" b="1" dirty="0" err="1"/>
              <a:t>intercomprensión</a:t>
            </a:r>
            <a:r>
              <a:rPr lang="es-ES" dirty="0"/>
              <a:t> es la capacidad consciente o inconsciente que tienen los hablantes de distintas lenguas para entenderse entre sí. Tiene lugar en zonas fronterizas, en intercambios comerciales, en viajes y en diversas situaciones donde personas de lenguas diferentes se encuentran.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80440" y="4531360"/>
            <a:ext cx="8021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en-US" sz="2800" b="1" dirty="0" err="1" smtClean="0">
                <a:solidFill>
                  <a:srgbClr val="FFFF00"/>
                </a:solidFill>
                <a:sym typeface="Wingdings" pitchFamily="2" charset="2"/>
              </a:rPr>
              <a:t>Vamos</a:t>
            </a:r>
            <a:r>
              <a:rPr lang="en-US" sz="2800" b="1" dirty="0" smtClean="0">
                <a:solidFill>
                  <a:srgbClr val="FFFF00"/>
                </a:solidFill>
                <a:sym typeface="Wingdings" pitchFamily="2" charset="2"/>
              </a:rPr>
              <a:t> a </a:t>
            </a:r>
            <a:r>
              <a:rPr lang="en-US" sz="2800" b="1" dirty="0" err="1" smtClean="0">
                <a:solidFill>
                  <a:srgbClr val="FFFF00"/>
                </a:solidFill>
                <a:sym typeface="Wingdings" pitchFamily="2" charset="2"/>
              </a:rPr>
              <a:t>visitar</a:t>
            </a:r>
            <a:r>
              <a:rPr lang="en-US" sz="2800" b="1" dirty="0" smtClean="0">
                <a:solidFill>
                  <a:srgbClr val="FFFF00"/>
                </a:solidFill>
                <a:sym typeface="Wingdings" pitchFamily="2" charset="2"/>
              </a:rPr>
              <a:t> y </a:t>
            </a:r>
            <a:r>
              <a:rPr lang="en-US" sz="2800" b="1" dirty="0" err="1" smtClean="0">
                <a:solidFill>
                  <a:srgbClr val="FFFF00"/>
                </a:solidFill>
                <a:sym typeface="Wingdings" pitchFamily="2" charset="2"/>
              </a:rPr>
              <a:t>comentar</a:t>
            </a:r>
            <a:r>
              <a:rPr lang="en-US" sz="2800" b="1" dirty="0" smtClean="0">
                <a:solidFill>
                  <a:srgbClr val="FFFF00"/>
                </a:solidFill>
                <a:sym typeface="Wingdings" pitchFamily="2" charset="2"/>
              </a:rPr>
              <a:t> en </a:t>
            </a:r>
            <a:r>
              <a:rPr lang="en-US" sz="2800" b="1" dirty="0" err="1" smtClean="0">
                <a:solidFill>
                  <a:srgbClr val="FFFF00"/>
                </a:solidFill>
                <a:sym typeface="Wingdings" pitchFamily="2" charset="2"/>
              </a:rPr>
              <a:t>parejas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r>
              <a:rPr lang="en-US" sz="2800" b="1" dirty="0">
                <a:hlinkClick r:id="rId2"/>
              </a:rPr>
              <a:t>http://</a:t>
            </a:r>
            <a:r>
              <a:rPr lang="en-US" sz="2800" b="1" dirty="0" smtClean="0">
                <a:hlinkClick r:id="rId2"/>
              </a:rPr>
              <a:t>tinyurl.com/intercomprensionSB</a:t>
            </a:r>
            <a:r>
              <a:rPr lang="en-US" sz="2800" b="1" dirty="0" smtClean="0"/>
              <a:t> </a:t>
            </a:r>
            <a:r>
              <a:rPr lang="en-US" sz="2800" dirty="0" smtClean="0"/>
              <a:t>  </a:t>
            </a:r>
          </a:p>
          <a:p>
            <a:endParaRPr lang="en-US" sz="2800" dirty="0" smtClean="0"/>
          </a:p>
          <a:p>
            <a:r>
              <a:rPr lang="es-ES" sz="2800" dirty="0" smtClean="0"/>
              <a:t>¿Qué puede ser inspirador?</a:t>
            </a:r>
            <a:endParaRPr 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245" y="282575"/>
            <a:ext cx="34861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560" y="509524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29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¿Lo Auténtico? Las virtudes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07720" y="2438400"/>
            <a:ext cx="82905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s-ES" sz="3600" dirty="0" smtClean="0"/>
              <a:t>Contextualización</a:t>
            </a:r>
          </a:p>
          <a:p>
            <a:pPr marL="571500" indent="-571500">
              <a:buFontTx/>
              <a:buChar char="-"/>
            </a:pPr>
            <a:r>
              <a:rPr lang="es-ES" sz="3600" dirty="0" err="1" smtClean="0"/>
              <a:t>Multimodalidad</a:t>
            </a:r>
            <a:endParaRPr lang="es-ES" sz="3600" dirty="0" smtClean="0"/>
          </a:p>
          <a:p>
            <a:pPr marL="571500" indent="-571500">
              <a:buFontTx/>
              <a:buChar char="-"/>
            </a:pPr>
            <a:r>
              <a:rPr lang="es-ES" sz="3600" dirty="0" smtClean="0"/>
              <a:t>Repetición</a:t>
            </a:r>
          </a:p>
          <a:p>
            <a:pPr marL="571500" indent="-571500">
              <a:buFontTx/>
              <a:buChar char="-"/>
            </a:pPr>
            <a:r>
              <a:rPr lang="es-ES" sz="3600" dirty="0" smtClean="0"/>
              <a:t>Relevancia</a:t>
            </a:r>
          </a:p>
          <a:p>
            <a:pPr marL="571500" indent="-571500">
              <a:buFontTx/>
              <a:buChar char="-"/>
            </a:pPr>
            <a:r>
              <a:rPr lang="es-ES" sz="3600" dirty="0" smtClean="0"/>
              <a:t>Motivación</a:t>
            </a:r>
          </a:p>
          <a:p>
            <a:pPr marL="571500" indent="-571500">
              <a:buFontTx/>
              <a:buChar char="-"/>
            </a:pPr>
            <a:r>
              <a:rPr lang="es-ES" sz="3600" dirty="0" smtClean="0"/>
              <a:t>De literalidad a interpretación </a:t>
            </a:r>
          </a:p>
          <a:p>
            <a:pPr marL="571500" indent="-571500">
              <a:buFontTx/>
              <a:buChar char="-"/>
            </a:pPr>
            <a:endParaRPr lang="es-ES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87880" y="5999480"/>
            <a:ext cx="837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  <a:sym typeface="Wingdings" pitchFamily="2" charset="2"/>
              </a:rPr>
              <a:t></a:t>
            </a:r>
            <a:r>
              <a:rPr lang="es-ES" sz="3200" b="1" dirty="0" smtClean="0">
                <a:solidFill>
                  <a:srgbClr val="FFFF00"/>
                </a:solidFill>
              </a:rPr>
              <a:t> Modifiquemos la actividad, no el texto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6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Modelamos 2 vertientes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2960" y="2702560"/>
            <a:ext cx="10093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 smtClean="0">
                <a:sym typeface="Wingdings" pitchFamily="2" charset="2"/>
              </a:rPr>
              <a:t>Glisan</a:t>
            </a:r>
            <a:r>
              <a:rPr lang="es-ES" sz="2800" dirty="0" smtClean="0">
                <a:sym typeface="Wingdings" pitchFamily="2" charset="2"/>
              </a:rPr>
              <a:t> y Donato distinguen (2016):</a:t>
            </a:r>
          </a:p>
          <a:p>
            <a:endParaRPr lang="es-ES" sz="2800" dirty="0" smtClean="0">
              <a:sym typeface="Wingdings" pitchFamily="2" charset="2"/>
            </a:endParaRPr>
          </a:p>
          <a:p>
            <a:r>
              <a:rPr lang="es-ES" sz="2800" dirty="0" smtClean="0">
                <a:sym typeface="Wingdings" pitchFamily="2" charset="2"/>
              </a:rPr>
              <a:t>	 	Interpretación de textos: un artículo de prensa </a:t>
            </a:r>
          </a:p>
          <a:p>
            <a:endParaRPr lang="es-ES" sz="2800" dirty="0" smtClean="0">
              <a:sym typeface="Wingdings" pitchFamily="2" charset="2"/>
            </a:endParaRPr>
          </a:p>
          <a:p>
            <a:r>
              <a:rPr lang="es-ES" sz="2800" dirty="0" smtClean="0">
                <a:sym typeface="Wingdings" pitchFamily="2" charset="2"/>
              </a:rPr>
              <a:t>	 Discusión basada en textos: un </a:t>
            </a:r>
            <a:r>
              <a:rPr lang="es-ES" sz="2800" dirty="0" err="1" smtClean="0">
                <a:sym typeface="Wingdings" pitchFamily="2" charset="2"/>
              </a:rPr>
              <a:t>microcuento</a:t>
            </a:r>
            <a:r>
              <a:rPr lang="es-ES" sz="2800" dirty="0" smtClean="0">
                <a:sym typeface="Wingdings" pitchFamily="2" charset="2"/>
              </a:rPr>
              <a:t>, un </a:t>
            </a:r>
          </a:p>
          <a:p>
            <a:r>
              <a:rPr lang="es-ES" sz="2800" dirty="0">
                <a:sym typeface="Wingdings" pitchFamily="2" charset="2"/>
              </a:rPr>
              <a:t>	</a:t>
            </a:r>
            <a:r>
              <a:rPr lang="es-ES" sz="2800" dirty="0" smtClean="0">
                <a:sym typeface="Wingdings" pitchFamily="2" charset="2"/>
              </a:rPr>
              <a:t>	anuncio comercial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980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¿Auténtico?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398" y="176213"/>
            <a:ext cx="7019925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1040" y="3190240"/>
            <a:ext cx="36503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  <a:sym typeface="Wingdings" pitchFamily="2" charset="2"/>
              </a:rPr>
              <a:t></a:t>
            </a:r>
            <a:r>
              <a:rPr lang="es-ES" sz="3200" b="1" dirty="0" smtClean="0">
                <a:solidFill>
                  <a:srgbClr val="FFFF00"/>
                </a:solidFill>
              </a:rPr>
              <a:t> Encuentren </a:t>
            </a:r>
          </a:p>
          <a:p>
            <a:r>
              <a:rPr lang="es-ES" sz="3200" b="1" dirty="0" smtClean="0">
                <a:solidFill>
                  <a:srgbClr val="FFFF00"/>
                </a:solidFill>
              </a:rPr>
              <a:t>el texto en la wiki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409</TotalTime>
  <Words>849</Words>
  <Application>Microsoft Office PowerPoint</Application>
  <PresentationFormat>Custom</PresentationFormat>
  <Paragraphs>173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Quotable</vt:lpstr>
      <vt:lpstr>Interpreting and Discussing Authentic Texts</vt:lpstr>
      <vt:lpstr>¿Lo Auténtico? </vt:lpstr>
      <vt:lpstr>¿Lo Auténtico? ¡Preparen sus citas!</vt:lpstr>
      <vt:lpstr>Batallando con lo auténtico</vt:lpstr>
      <vt:lpstr>La lectura directa</vt:lpstr>
      <vt:lpstr>¿La intercomprensión?</vt:lpstr>
      <vt:lpstr>¿Lo Auténtico? Las virtudes</vt:lpstr>
      <vt:lpstr>¿Auténtico? Modelamos 2 vertientes</vt:lpstr>
      <vt:lpstr>¿Auténtico? </vt:lpstr>
      <vt:lpstr>Vocabulario clave</vt:lpstr>
      <vt:lpstr>6 estrategias para anotar un texto</vt:lpstr>
      <vt:lpstr>Visualizar</vt:lpstr>
      <vt:lpstr>Resumir</vt:lpstr>
      <vt:lpstr>Clarificar</vt:lpstr>
      <vt:lpstr>Conectar</vt:lpstr>
      <vt:lpstr>Reaccionar</vt:lpstr>
      <vt:lpstr>Preguntar</vt:lpstr>
      <vt:lpstr>Instrucciones a la lectura del artículo</vt:lpstr>
      <vt:lpstr>¿Auténtico? Un paso más allá </vt:lpstr>
      <vt:lpstr>¿Auténtico? </vt:lpstr>
      <vt:lpstr>¿Auténtico? </vt:lpstr>
      <vt:lpstr>¿Auténtico? </vt:lpstr>
      <vt:lpstr>¿Auténtico? </vt:lpstr>
      <vt:lpstr>¿Auténtico?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Tunzi Gutierrez</dc:creator>
  <cp:lastModifiedBy>Eduardo</cp:lastModifiedBy>
  <cp:revision>22</cp:revision>
  <dcterms:created xsi:type="dcterms:W3CDTF">2017-07-15T00:45:14Z</dcterms:created>
  <dcterms:modified xsi:type="dcterms:W3CDTF">2017-07-17T16:34:29Z</dcterms:modified>
</cp:coreProperties>
</file>